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11" r:id="rId1"/>
  </p:sldMasterIdLst>
  <p:notesMasterIdLst>
    <p:notesMasterId r:id="rId40"/>
  </p:notesMasterIdLst>
  <p:sldIdLst>
    <p:sldId id="289" r:id="rId2"/>
    <p:sldId id="290" r:id="rId3"/>
    <p:sldId id="292" r:id="rId4"/>
    <p:sldId id="335" r:id="rId5"/>
    <p:sldId id="336" r:id="rId6"/>
    <p:sldId id="294" r:id="rId7"/>
    <p:sldId id="339" r:id="rId8"/>
    <p:sldId id="323" r:id="rId9"/>
    <p:sldId id="296" r:id="rId10"/>
    <p:sldId id="297" r:id="rId11"/>
    <p:sldId id="298" r:id="rId12"/>
    <p:sldId id="309" r:id="rId13"/>
    <p:sldId id="332" r:id="rId14"/>
    <p:sldId id="310" r:id="rId15"/>
    <p:sldId id="311" r:id="rId16"/>
    <p:sldId id="333" r:id="rId17"/>
    <p:sldId id="324" r:id="rId18"/>
    <p:sldId id="326" r:id="rId19"/>
    <p:sldId id="312" r:id="rId20"/>
    <p:sldId id="313" r:id="rId21"/>
    <p:sldId id="327" r:id="rId22"/>
    <p:sldId id="299" r:id="rId23"/>
    <p:sldId id="328" r:id="rId24"/>
    <p:sldId id="315" r:id="rId25"/>
    <p:sldId id="329" r:id="rId26"/>
    <p:sldId id="317" r:id="rId27"/>
    <p:sldId id="318" r:id="rId28"/>
    <p:sldId id="301" r:id="rId29"/>
    <p:sldId id="302" r:id="rId30"/>
    <p:sldId id="334" r:id="rId31"/>
    <p:sldId id="330" r:id="rId32"/>
    <p:sldId id="325" r:id="rId33"/>
    <p:sldId id="319" r:id="rId34"/>
    <p:sldId id="320" r:id="rId35"/>
    <p:sldId id="331" r:id="rId36"/>
    <p:sldId id="321" r:id="rId37"/>
    <p:sldId id="340" r:id="rId38"/>
    <p:sldId id="341" r:id="rId39"/>
  </p:sldIdLst>
  <p:sldSz cx="7772400" cy="10744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2I_Harsh" initials="O" lastIdx="1" clrIdx="0">
    <p:extLst>
      <p:ext uri="{19B8F6BF-5375-455C-9EA6-DF929625EA0E}">
        <p15:presenceInfo xmlns:p15="http://schemas.microsoft.com/office/powerpoint/2012/main" userId="O2I_Har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2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5441" autoAdjust="0"/>
  </p:normalViewPr>
  <p:slideViewPr>
    <p:cSldViewPr snapToGrid="0">
      <p:cViewPr varScale="1">
        <p:scale>
          <a:sx n="63" d="100"/>
          <a:sy n="63" d="100"/>
        </p:scale>
        <p:origin x="208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E4B1C-0637-4873-9899-0D1E3978664F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2988" y="1143000"/>
            <a:ext cx="2232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67708-E8FF-44C4-BC43-61546E9B8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9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2988" y="1143000"/>
            <a:ext cx="22320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47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6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39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66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1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58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95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93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7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9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60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2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31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23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45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19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73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2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4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7196" y="-13266"/>
            <a:ext cx="7795619" cy="10770732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1006" y="3767104"/>
            <a:ext cx="4952711" cy="2579206"/>
          </a:xfrm>
        </p:spPr>
        <p:txBody>
          <a:bodyPr anchor="b">
            <a:noAutofit/>
          </a:bodyPr>
          <a:lstStyle>
            <a:lvl1pPr algn="r">
              <a:defRPr sz="459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1006" y="6346307"/>
            <a:ext cx="4952711" cy="1718475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4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0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704AD-A959-4C0F-BF9B-C0EDB5AC89DF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7" cy="53323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" y="7003627"/>
            <a:ext cx="5395557" cy="2461174"/>
          </a:xfrm>
        </p:spPr>
        <p:txBody>
          <a:bodyPr anchor="ctr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212D-69D1-4826-AF91-38507A0BC12C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5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52" y="955040"/>
            <a:ext cx="516135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35913" y="5690447"/>
            <a:ext cx="4606833" cy="596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3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03627"/>
            <a:ext cx="5395558" cy="2461174"/>
          </a:xfrm>
        </p:spPr>
        <p:txBody>
          <a:bodyPr anchor="ctr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20C2-367E-480C-B830-EE6B7140DBBD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0305" y="1238259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35545" y="4522271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8146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3026781"/>
            <a:ext cx="5395558" cy="4066221"/>
          </a:xfrm>
        </p:spPr>
        <p:txBody>
          <a:bodyPr anchor="b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C99-2973-4A39-94A3-3B1E63AA08E9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68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52" y="955040"/>
            <a:ext cx="516135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8157" y="6287347"/>
            <a:ext cx="5395559" cy="80565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FB68C-FA71-4884-9E4A-0F67E9413E2A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0305" y="1238259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35545" y="4522271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1903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471" y="955040"/>
            <a:ext cx="539024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8157" y="6287347"/>
            <a:ext cx="5395559" cy="80565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40">
                <a:solidFill>
                  <a:schemeClr val="accent1"/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A13D-88EC-4001-B903-C501E9B7A20B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28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6390-9B02-42C8-BEDF-F95A00686FB3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5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80715" y="955041"/>
            <a:ext cx="831990" cy="8227273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59" y="955041"/>
            <a:ext cx="4415772" cy="82272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9258-059B-405E-A50A-2C9D19432701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0762-F8AC-437F-A851-1F74DDD993CE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3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4231360"/>
            <a:ext cx="5395558" cy="2861644"/>
          </a:xfrm>
        </p:spPr>
        <p:txBody>
          <a:bodyPr anchor="b"/>
          <a:lstStyle>
            <a:lvl1pPr algn="l">
              <a:defRPr sz="3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1347960"/>
          </a:xfrm>
        </p:spPr>
        <p:txBody>
          <a:bodyPr anchor="t"/>
          <a:lstStyle>
            <a:lvl1pPr marL="0" indent="0" algn="l">
              <a:buNone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C4DC-1CB7-439C-B723-5DB40E6BCAC4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7" cy="20692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" y="3384923"/>
            <a:ext cx="2624893" cy="6079876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8823" y="3384925"/>
            <a:ext cx="2624894" cy="6079878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3B14-F956-4CD7-A5D5-28E483332293}" type="datetime1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6" cy="206925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3385540"/>
            <a:ext cx="2627071" cy="902810"/>
          </a:xfrm>
        </p:spPr>
        <p:txBody>
          <a:bodyPr anchor="b">
            <a:noAutofit/>
          </a:bodyPr>
          <a:lstStyle>
            <a:lvl1pPr marL="0" indent="0">
              <a:buNone/>
              <a:defRPr sz="2040" b="0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59" y="4288353"/>
            <a:ext cx="2627071" cy="5176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6644" y="3385540"/>
            <a:ext cx="2627071" cy="902810"/>
          </a:xfrm>
        </p:spPr>
        <p:txBody>
          <a:bodyPr anchor="b">
            <a:noAutofit/>
          </a:bodyPr>
          <a:lstStyle>
            <a:lvl1pPr marL="0" indent="0">
              <a:buNone/>
              <a:defRPr sz="2040" b="0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6644" y="4288353"/>
            <a:ext cx="2627071" cy="5176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6B06-DB59-41BD-B32C-F3342F6747FB}" type="datetime1">
              <a:rPr lang="en-US" smtClean="0"/>
              <a:t>8/12/2019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955040"/>
            <a:ext cx="5395557" cy="20692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F145C-62A5-473C-BC14-04807A002EE4}" type="datetime1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6AB4-153B-42A0-B046-2E68ADAC9921}" type="datetime1">
              <a:rPr lang="en-US" smtClean="0"/>
              <a:t>8/12/2019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9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2347813"/>
            <a:ext cx="2371655" cy="2002930"/>
          </a:xfrm>
        </p:spPr>
        <p:txBody>
          <a:bodyPr anchor="b">
            <a:normAutofit/>
          </a:bodyPr>
          <a:lstStyle>
            <a:lvl1pPr>
              <a:defRPr sz="1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5584" y="806716"/>
            <a:ext cx="2878131" cy="865808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59" y="4350742"/>
            <a:ext cx="2371655" cy="4048970"/>
          </a:xfrm>
        </p:spPr>
        <p:txBody>
          <a:bodyPr>
            <a:normAutofit/>
          </a:bodyPr>
          <a:lstStyle>
            <a:lvl1pPr marL="0" indent="0">
              <a:buNone/>
              <a:defRPr sz="1190"/>
            </a:lvl1pPr>
            <a:lvl2pPr marL="291465" indent="0">
              <a:buNone/>
              <a:defRPr sz="893"/>
            </a:lvl2pPr>
            <a:lvl3pPr marL="582930" indent="0">
              <a:buNone/>
              <a:defRPr sz="765"/>
            </a:lvl3pPr>
            <a:lvl4pPr marL="874395" indent="0">
              <a:buNone/>
              <a:defRPr sz="638"/>
            </a:lvl4pPr>
            <a:lvl5pPr marL="1165860" indent="0">
              <a:buNone/>
              <a:defRPr sz="638"/>
            </a:lvl5pPr>
            <a:lvl6pPr marL="1457325" indent="0">
              <a:buNone/>
              <a:defRPr sz="638"/>
            </a:lvl6pPr>
            <a:lvl7pPr marL="1748790" indent="0">
              <a:buNone/>
              <a:defRPr sz="638"/>
            </a:lvl7pPr>
            <a:lvl8pPr marL="2040255" indent="0">
              <a:buNone/>
              <a:defRPr sz="638"/>
            </a:lvl8pPr>
            <a:lvl9pPr marL="2331720" indent="0">
              <a:buNone/>
              <a:defRPr sz="6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B67B6-B4BD-4A9B-B203-91D905A84B16}" type="datetime1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7520940"/>
            <a:ext cx="5395557" cy="887890"/>
          </a:xfrm>
        </p:spPr>
        <p:txBody>
          <a:bodyPr anchor="b">
            <a:normAutofit/>
          </a:bodyPr>
          <a:lstStyle>
            <a:lvl1pPr algn="l">
              <a:defRPr sz="20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59" y="955040"/>
            <a:ext cx="5395557" cy="6024958"/>
          </a:xfrm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59" y="8408830"/>
            <a:ext cx="5395557" cy="1055971"/>
          </a:xfrm>
        </p:spPr>
        <p:txBody>
          <a:bodyPr>
            <a:normAutofit/>
          </a:bodyPr>
          <a:lstStyle>
            <a:lvl1pPr marL="0" indent="0">
              <a:buNone/>
              <a:defRPr sz="102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3FA7-CF90-415B-9A53-F680301F0089}" type="datetime1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0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7196" y="-13266"/>
            <a:ext cx="7795619" cy="10770732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6" cy="2069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3384925"/>
            <a:ext cx="5395557" cy="6079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94469" y="9464803"/>
            <a:ext cx="581512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741B7-8877-40BD-A7B2-E6795B6597AA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8160" y="9464803"/>
            <a:ext cx="3929527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77975" y="9464803"/>
            <a:ext cx="435742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accent1"/>
                </a:solidFill>
              </a:defRPr>
            </a:lvl1pPr>
          </a:lstStyle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6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hf hdr="0" ftr="0" dt="0"/>
  <p:txStyles>
    <p:titleStyle>
      <a:lvl1pPr algn="l" defTabSz="388620" rtl="0" eaLnBrk="1" latinLnBrk="0" hangingPunct="1">
        <a:spcBef>
          <a:spcPct val="0"/>
        </a:spcBef>
        <a:buNone/>
        <a:defRPr sz="306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1465" indent="-291465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3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1508" indent="-242888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7155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1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6017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74879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3741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2603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1465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0327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api.thingspeak.com/update?api_key=3MOK54S7MBTBIODA&amp;field1=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thingspeak.com/update?api_key=KEY&amp;field1=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api.thingspeak.com/update?api_key=3MOK54S7MBTBIODA&amp;field1=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asycoding.tn/TUNIOT/demos/cod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asycoding.tn/TUNIOT/demos/code/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en/Main/Donat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rduino.esp8266.com/stable/package_esp8266com_index.json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thatstuff.com/electricity.html" TargetMode="External"/><Relationship Id="rId7" Type="http://schemas.openxmlformats.org/officeDocument/2006/relationships/hyperlink" Target="https://en.wikipedia.org/wiki/HTTP" TargetMode="External"/><Relationship Id="rId2" Type="http://schemas.openxmlformats.org/officeDocument/2006/relationships/hyperlink" Target="https://www.explainthatstuff.com/magnetism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PI" TargetMode="External"/><Relationship Id="rId5" Type="http://schemas.openxmlformats.org/officeDocument/2006/relationships/hyperlink" Target="https://en.wikipedia.org/wiki/Internet_of_Things" TargetMode="External"/><Relationship Id="rId4" Type="http://schemas.openxmlformats.org/officeDocument/2006/relationships/hyperlink" Target="https://en.wikipedia.org/wiki/Open-source_software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2.appinventor.mit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2.appinventor.mit.edu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1316" y="4010443"/>
            <a:ext cx="74710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SMART PLUG </a:t>
            </a:r>
            <a:endParaRPr lang="en-US" sz="4000" dirty="0"/>
          </a:p>
          <a:p>
            <a:r>
              <a:rPr lang="en-US" dirty="0" smtClean="0"/>
              <a:t>EDUCATIONAL DIY KIT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2414" t="57080" r="66904" b="27654"/>
          <a:stretch/>
        </p:blipFill>
        <p:spPr>
          <a:xfrm>
            <a:off x="5948493" y="3688208"/>
            <a:ext cx="1823907" cy="162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6" y="7072242"/>
            <a:ext cx="5473480" cy="2460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6" y="1870802"/>
            <a:ext cx="5616285" cy="19821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7" y="4251123"/>
            <a:ext cx="2449195" cy="1280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08486" y="1000578"/>
            <a:ext cx="550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</a:t>
            </a:r>
            <a:r>
              <a:rPr lang="en-US" u="sng" dirty="0"/>
              <a:t>2</a:t>
            </a:r>
            <a:r>
              <a:rPr lang="en-US" u="sng" dirty="0" smtClean="0"/>
              <a:t> : New Project</a:t>
            </a:r>
          </a:p>
          <a:p>
            <a:r>
              <a:rPr lang="en-US" dirty="0" smtClean="0"/>
              <a:t>Step 2.1: Click on the “Create Project” button.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96002" y="4160684"/>
            <a:ext cx="259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2.2: Name your project “ Smart Plug”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486" y="5978597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Front End Design</a:t>
            </a:r>
          </a:p>
          <a:p>
            <a:r>
              <a:rPr lang="en-US" dirty="0" smtClean="0"/>
              <a:t>Step 3.1: Drag a button</a:t>
            </a:r>
          </a:p>
        </p:txBody>
      </p:sp>
    </p:spTree>
    <p:extLst>
      <p:ext uri="{BB962C8B-B14F-4D97-AF65-F5344CB8AC3E}">
        <p14:creationId xmlns:p14="http://schemas.microsoft.com/office/powerpoint/2010/main" val="757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"/>
          <a:stretch/>
        </p:blipFill>
        <p:spPr bwMode="auto">
          <a:xfrm>
            <a:off x="513248" y="998727"/>
            <a:ext cx="1614170" cy="27406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04" y="2496057"/>
            <a:ext cx="2682875" cy="124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36" y="4623725"/>
            <a:ext cx="5384228" cy="25853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639406" y="973096"/>
            <a:ext cx="290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3.2 : Rename it to “ON”. This will change its name on the backend side of the app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763" y="4016383"/>
            <a:ext cx="544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3.3 : Rename the name on Frontend side too.</a:t>
            </a:r>
          </a:p>
        </p:txBody>
      </p:sp>
      <p:pic>
        <p:nvPicPr>
          <p:cNvPr id="9" name="Picture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06" y="7853663"/>
            <a:ext cx="4023975" cy="20519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51762" y="7874276"/>
            <a:ext cx="2032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3.4 : Similarly, add another button and change its name to “OFF” on both backend and frontend side</a:t>
            </a:r>
          </a:p>
        </p:txBody>
      </p:sp>
    </p:spTree>
    <p:extLst>
      <p:ext uri="{BB962C8B-B14F-4D97-AF65-F5344CB8AC3E}">
        <p14:creationId xmlns:p14="http://schemas.microsoft.com/office/powerpoint/2010/main" val="39456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52"/>
          <a:stretch/>
        </p:blipFill>
        <p:spPr bwMode="auto">
          <a:xfrm>
            <a:off x="574965" y="937289"/>
            <a:ext cx="2116093" cy="261753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10445" y="934387"/>
            <a:ext cx="276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3.5 : Add web component to the screen from the “Connectivity” Palette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54819"/>
            <a:ext cx="2893434" cy="31125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74965" y="4510937"/>
            <a:ext cx="3082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</a:t>
            </a:r>
            <a:r>
              <a:rPr lang="en-US" dirty="0" smtClean="0"/>
              <a:t>: WEB CONNECTIVITY</a:t>
            </a:r>
          </a:p>
          <a:p>
            <a:r>
              <a:rPr lang="en-US" dirty="0" smtClean="0"/>
              <a:t>Step 4.1: Drag the web component from the “Connectivity” Palette</a:t>
            </a:r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5" y="7023306"/>
            <a:ext cx="5007860" cy="31460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86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78689" y="1642606"/>
            <a:ext cx="2886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4.2 : From the “ON” button drawer, select “when Button1.Click do” block and drag it in the workspace.</a:t>
            </a: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7" y="1440211"/>
            <a:ext cx="2765747" cy="31536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1B1249-2221-43AA-82C7-6E8C0AF9C3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78689" y="3325680"/>
            <a:ext cx="2920732" cy="11755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02" y="5285356"/>
            <a:ext cx="2976232" cy="31882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2DAE2D-A3BD-4147-B08C-BE571810E4DA}"/>
              </a:ext>
            </a:extLst>
          </p:cNvPr>
          <p:cNvPicPr/>
          <p:nvPr/>
        </p:nvPicPr>
        <p:blipFill rotWithShape="1">
          <a:blip r:embed="rId5"/>
          <a:srcRect l="33658" t="9287" b="57482"/>
          <a:stretch/>
        </p:blipFill>
        <p:spPr>
          <a:xfrm>
            <a:off x="218873" y="7350015"/>
            <a:ext cx="2959816" cy="10133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25515" y="5233288"/>
            <a:ext cx="2497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4.3 : Add a “set Web1.Url” block and connect it to the “when Button1.Click do” block</a:t>
            </a:r>
          </a:p>
        </p:txBody>
      </p:sp>
    </p:spTree>
    <p:extLst>
      <p:ext uri="{BB962C8B-B14F-4D97-AF65-F5344CB8AC3E}">
        <p14:creationId xmlns:p14="http://schemas.microsoft.com/office/powerpoint/2010/main" val="21282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2" y="959709"/>
            <a:ext cx="2761829" cy="33880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213491" y="1039902"/>
            <a:ext cx="2942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4.4: Add a “text string” block and connect it to “set Web1.Url” block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1662" y="4574547"/>
            <a:ext cx="5911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4.5: In the text block, write the following:</a:t>
            </a:r>
          </a:p>
          <a:p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api.thingspeak.com/update?api_key=</a:t>
            </a:r>
            <a:r>
              <a:rPr lang="en-US" b="1" u="sng" dirty="0" smtClean="0">
                <a:hlinkClick r:id="rId4"/>
              </a:rPr>
              <a:t>3MOK54S7MBTBIODA</a:t>
            </a:r>
            <a:r>
              <a:rPr lang="en-US" u="sng" dirty="0" smtClean="0">
                <a:hlinkClick r:id="rId4"/>
              </a:rPr>
              <a:t>&amp;field1=1</a:t>
            </a:r>
            <a:endParaRPr lang="en-IN" dirty="0"/>
          </a:p>
          <a:p>
            <a:r>
              <a:rPr lang="en-US" dirty="0" smtClean="0"/>
              <a:t>In </a:t>
            </a:r>
            <a:r>
              <a:rPr lang="en-US" dirty="0"/>
              <a:t>place of the word “3MOK54S7MBTBIODA”, write the WRITE API KEY of your own ThingSpeak channel.</a:t>
            </a:r>
            <a:endParaRPr lang="en-IN" dirty="0"/>
          </a:p>
          <a:p>
            <a:endParaRPr lang="en-US" dirty="0" smtClean="0"/>
          </a:p>
        </p:txBody>
      </p:sp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45" y="6605872"/>
            <a:ext cx="3774540" cy="3057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61099" y="6605872"/>
            <a:ext cx="2227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4.6: Add a “call.Web1.get” block to send the http request.</a:t>
            </a:r>
          </a:p>
        </p:txBody>
      </p:sp>
    </p:spTree>
    <p:extLst>
      <p:ext uri="{BB962C8B-B14F-4D97-AF65-F5344CB8AC3E}">
        <p14:creationId xmlns:p14="http://schemas.microsoft.com/office/powerpoint/2010/main" val="18403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CREATION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904" y="961388"/>
            <a:ext cx="58455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4.7: </a:t>
            </a:r>
            <a:r>
              <a:rPr lang="en-US" dirty="0"/>
              <a:t>This means that every time you click the “ON” button, the web URL will be set to </a:t>
            </a:r>
            <a:r>
              <a:rPr lang="en-US" u="sng" dirty="0">
                <a:hlinkClick r:id="rId3"/>
              </a:rPr>
              <a:t>https://api.thingspeak.com\update?api_key=3MOK54S7MBTBIODA &amp;field1=1</a:t>
            </a:r>
            <a:r>
              <a:rPr lang="en-US" dirty="0"/>
              <a:t> and a value of 1 will be sent to the ThingSpeak channel at field1. </a:t>
            </a:r>
            <a:endParaRPr lang="en-IN" dirty="0"/>
          </a:p>
          <a:p>
            <a:r>
              <a:rPr lang="en-US" dirty="0"/>
              <a:t>Do the same for OFF button. However, a value of 0 will be sent to ThingSpeak instead of 1. The web URL will thus be:</a:t>
            </a:r>
            <a:endParaRPr lang="en-IN" dirty="0"/>
          </a:p>
          <a:p>
            <a:r>
              <a:rPr lang="en-US" u="sng" dirty="0">
                <a:hlinkClick r:id="rId4"/>
              </a:rPr>
              <a:t>https://api.thingspeak.com\update?api_key=</a:t>
            </a:r>
            <a:r>
              <a:rPr lang="en-US" b="1" u="sng" dirty="0">
                <a:hlinkClick r:id="rId4"/>
              </a:rPr>
              <a:t>3MOK54S7MBTBIODA</a:t>
            </a:r>
            <a:r>
              <a:rPr lang="en-US" u="sng" dirty="0">
                <a:hlinkClick r:id="rId4"/>
              </a:rPr>
              <a:t>&amp;field1=0</a:t>
            </a:r>
            <a:endParaRPr lang="en-IN" dirty="0"/>
          </a:p>
          <a:p>
            <a:r>
              <a:rPr lang="en-US" dirty="0"/>
              <a:t>In place of </a:t>
            </a:r>
            <a:r>
              <a:rPr lang="en-US" dirty="0" smtClean="0"/>
              <a:t>“</a:t>
            </a:r>
            <a:r>
              <a:rPr lang="en-US" dirty="0"/>
              <a:t>3MOK54S7MBTBIODA”, write the WRITE API KEY of your own ThingSpeak channel.</a:t>
            </a:r>
            <a:endParaRPr lang="en-IN" dirty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04" y="4654707"/>
            <a:ext cx="6553200" cy="2558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133" y="7450667"/>
            <a:ext cx="6790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5</a:t>
            </a:r>
            <a:r>
              <a:rPr lang="en-US" dirty="0"/>
              <a:t>: Install the app</a:t>
            </a:r>
            <a:br>
              <a:rPr lang="en-US" dirty="0"/>
            </a:br>
            <a:r>
              <a:rPr lang="en-US" dirty="0"/>
              <a:t>Step 5.1: After completing all the step, click on the “App( provide QR code .</a:t>
            </a:r>
            <a:r>
              <a:rPr lang="en-US" dirty="0" err="1"/>
              <a:t>apk</a:t>
            </a:r>
            <a:r>
              <a:rPr lang="en-US" dirty="0"/>
              <a:t>)”.</a:t>
            </a:r>
            <a:br>
              <a:rPr lang="en-US" dirty="0"/>
            </a:br>
            <a:r>
              <a:rPr lang="en-US" dirty="0"/>
              <a:t>Now scan the QR code from your smartphone, it will download the </a:t>
            </a:r>
            <a:r>
              <a:rPr lang="en-US" dirty="0" err="1"/>
              <a:t>apk</a:t>
            </a:r>
            <a:r>
              <a:rPr lang="en-US" dirty="0"/>
              <a:t> to your phone’s local storage.</a:t>
            </a:r>
            <a:br>
              <a:rPr lang="en-US" dirty="0"/>
            </a:br>
            <a:r>
              <a:rPr lang="en-US" dirty="0"/>
              <a:t>Now install it, and now your app is ready to control your home appliances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03" y="1007820"/>
            <a:ext cx="5815263" cy="14897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0" y="0"/>
            <a:ext cx="294640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APP</a:t>
            </a: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CREATION</a:t>
            </a:r>
            <a:endParaRPr lang="en-US" sz="212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12272"/>
            <a:ext cx="2421467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COMPANY PORTFOLIO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3803" y="2946400"/>
            <a:ext cx="581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</a:t>
            </a:r>
            <a:r>
              <a:rPr lang="en-US" u="sng" dirty="0" smtClean="0"/>
              <a:t>6</a:t>
            </a:r>
            <a:r>
              <a:rPr lang="en-US" dirty="0" smtClean="0"/>
              <a:t>: APP TESTING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3" y="4761952"/>
            <a:ext cx="4830762" cy="3334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3803" y="3539067"/>
            <a:ext cx="5323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lamp indicator glows on pressing the ON button </a:t>
            </a:r>
            <a:r>
              <a:rPr lang="en-US" dirty="0" smtClean="0"/>
              <a:t>and turn off when pressing the OFF button then </a:t>
            </a:r>
            <a:r>
              <a:rPr lang="en-US" dirty="0" smtClean="0"/>
              <a:t>app is working perfectly.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02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3. CODE </a:t>
            </a:r>
            <a: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  <a:t>DESIGN – Node MCU</a:t>
            </a:r>
            <a:b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</a:b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54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COMPANY PORTFOLIO </a:t>
            </a:r>
          </a:p>
          <a:p>
            <a:r>
              <a:rPr lang="en-US" sz="1467" dirty="0" smtClean="0"/>
              <a:t>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1489523" y="1348904"/>
            <a:ext cx="572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SET UP TUNIOT </a:t>
            </a:r>
          </a:p>
          <a:p>
            <a:r>
              <a:rPr lang="en-US" u="sng" dirty="0">
                <a:hlinkClick r:id="rId3"/>
              </a:rPr>
              <a:t>http://easycoding.tn/TUNIOT/demos/code/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472710" y="2209046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WIFI CONNECTIVITY</a:t>
            </a:r>
          </a:p>
          <a:p>
            <a:r>
              <a:rPr lang="en-US" dirty="0" smtClean="0"/>
              <a:t>Enter Wi-Fi Name and Password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72710" y="3077637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CONNECT TO CLOUD </a:t>
            </a:r>
          </a:p>
          <a:p>
            <a:r>
              <a:rPr lang="en-US" dirty="0" smtClean="0"/>
              <a:t>Procure data from Thing Speak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9524" y="3946228"/>
            <a:ext cx="488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CONDITIONAL PROGRAM</a:t>
            </a:r>
          </a:p>
          <a:p>
            <a:r>
              <a:rPr lang="en-US" dirty="0" smtClean="0"/>
              <a:t>Complete Logical Programming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72710" y="4806299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COPY TO ARDUINO IDE </a:t>
            </a:r>
          </a:p>
          <a:p>
            <a:r>
              <a:rPr lang="en-US" dirty="0" smtClean="0"/>
              <a:t>Copy code to Arduino IDE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71912" y="5678182"/>
            <a:ext cx="4489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6 : CONNECT TO NODE MCU DEV KIT  </a:t>
            </a:r>
          </a:p>
          <a:p>
            <a:r>
              <a:rPr lang="en-US" dirty="0" smtClean="0"/>
              <a:t>Add ESP to Arduino IDE </a:t>
            </a:r>
          </a:p>
          <a:p>
            <a:r>
              <a:rPr lang="en-US" dirty="0" smtClean="0"/>
              <a:t>Select Com Port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71912" y="8195277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8 : UPLOAD CODE</a:t>
            </a:r>
          </a:p>
          <a:p>
            <a:r>
              <a:rPr lang="en-US" dirty="0" smtClean="0"/>
              <a:t>Upload code to Node MCU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1912" y="7075229"/>
            <a:ext cx="4873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STEP </a:t>
            </a:r>
            <a:r>
              <a:rPr lang="en-US" u="sng" dirty="0" smtClean="0"/>
              <a:t>7 </a:t>
            </a:r>
            <a:r>
              <a:rPr lang="en-US" u="sng" dirty="0"/>
              <a:t>: </a:t>
            </a:r>
            <a:r>
              <a:rPr lang="en-US" u="sng" dirty="0" smtClean="0"/>
              <a:t>ADDING THINGSPEAK LIBRARY</a:t>
            </a:r>
            <a:endParaRPr lang="en-US" u="sng" dirty="0"/>
          </a:p>
          <a:p>
            <a:r>
              <a:rPr lang="en-US" dirty="0" smtClean="0"/>
              <a:t>Adding </a:t>
            </a:r>
            <a:r>
              <a:rPr lang="en-US" dirty="0" err="1" smtClean="0"/>
              <a:t>thingspeak</a:t>
            </a:r>
            <a:r>
              <a:rPr lang="en-US" dirty="0" smtClean="0"/>
              <a:t> library to Arduino 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3" y="2961707"/>
            <a:ext cx="3167097" cy="2656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4" t="25527" r="73018" b="56505"/>
          <a:stretch>
            <a:fillRect/>
          </a:stretch>
        </p:blipFill>
        <p:spPr bwMode="auto">
          <a:xfrm>
            <a:off x="557087" y="5808684"/>
            <a:ext cx="1536065" cy="8763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42" y="6406460"/>
            <a:ext cx="2914160" cy="3101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0" t="22032" r="23599" b="56818"/>
          <a:stretch>
            <a:fillRect/>
          </a:stretch>
        </p:blipFill>
        <p:spPr bwMode="auto">
          <a:xfrm>
            <a:off x="544105" y="8255347"/>
            <a:ext cx="2273552" cy="127599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3660" y="164884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800" u="sng" dirty="0" smtClean="0">
                <a:hlinkClick r:id="rId6"/>
              </a:rPr>
              <a:t>http</a:t>
            </a:r>
            <a:r>
              <a:rPr lang="en-US" sz="1800" u="sng" dirty="0">
                <a:hlinkClick r:id="rId6"/>
              </a:rPr>
              <a:t>://easycoding.tn/TUNIOT/demos/code/</a:t>
            </a:r>
            <a:endParaRPr lang="en-IN" sz="1800" dirty="0"/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8491" y="2793409"/>
            <a:ext cx="23924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First we’ll work on the setup block as it’ll run only once and initialize the NodeMCU</a:t>
            </a:r>
          </a:p>
          <a:p>
            <a:endParaRPr lang="en-US" u="sng" dirty="0" smtClean="0"/>
          </a:p>
          <a:p>
            <a:r>
              <a:rPr lang="en-US" u="sng" dirty="0" smtClean="0"/>
              <a:t>STEP </a:t>
            </a:r>
            <a:r>
              <a:rPr lang="en-US" u="sng" dirty="0"/>
              <a:t>1 : SET UP TUNIOT </a:t>
            </a:r>
            <a:endParaRPr lang="en-US" u="sng" dirty="0" smtClean="0"/>
          </a:p>
          <a:p>
            <a:r>
              <a:rPr lang="en-IN" dirty="0" smtClean="0"/>
              <a:t>Step 1.1: First place the “Disconnect” block in the setup block.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7087" y="7055018"/>
            <a:ext cx="2273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</a:t>
            </a:r>
            <a:r>
              <a:rPr lang="en-IN" dirty="0" smtClean="0"/>
              <a:t>1.2</a:t>
            </a:r>
            <a:r>
              <a:rPr lang="en-IN" dirty="0"/>
              <a:t>: Give </a:t>
            </a:r>
            <a:r>
              <a:rPr lang="en-IN" dirty="0" smtClean="0"/>
              <a:t>one </a:t>
            </a:r>
            <a:r>
              <a:rPr lang="en-IN" dirty="0"/>
              <a:t>second delay using the “Delay” block</a:t>
            </a:r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300003" y="491067"/>
            <a:ext cx="41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0003" y="1303867"/>
            <a:ext cx="5950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TUNIOT</a:t>
            </a:r>
          </a:p>
          <a:p>
            <a:r>
              <a:rPr lang="en-US" b="1" dirty="0"/>
              <a:t>TUNIOT</a:t>
            </a:r>
            <a:r>
              <a:rPr lang="en-US" dirty="0"/>
              <a:t> is a code generator for the ESP8266\ESP32 boards. You don't need any coding skills to program it and make your </a:t>
            </a:r>
            <a:r>
              <a:rPr lang="en-US" dirty="0" err="1"/>
              <a:t>IoT</a:t>
            </a:r>
            <a:r>
              <a:rPr lang="en-US" dirty="0"/>
              <a:t>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17" y="3384617"/>
            <a:ext cx="4378390" cy="43339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Picture 1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5717" y="8338715"/>
            <a:ext cx="4898074" cy="18647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5717" y="1260455"/>
            <a:ext cx="55844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2 : WIFI CONNECTIVITY</a:t>
            </a:r>
          </a:p>
          <a:p>
            <a:r>
              <a:rPr lang="en-IN" dirty="0" smtClean="0"/>
              <a:t>Step 2.1: “Connect Network” block tell the NodeMCU to connect to the Wi-Fi whose details are being entered in the SSID and Password field.</a:t>
            </a:r>
          </a:p>
          <a:p>
            <a:r>
              <a:rPr lang="en-IN" dirty="0" smtClean="0"/>
              <a:t>In the block my net enter the network name and similarly add the password of your network.</a:t>
            </a: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</p:spTree>
    <p:extLst>
      <p:ext uri="{BB962C8B-B14F-4D97-AF65-F5344CB8AC3E}">
        <p14:creationId xmlns:p14="http://schemas.microsoft.com/office/powerpoint/2010/main" val="24003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33293" y="737431"/>
            <a:ext cx="5698846" cy="1815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F5496"/>
                </a:solidFill>
                <a:effectLst/>
                <a:latin typeface="Trebuchet MS (Body)"/>
                <a:ea typeface="Times New Roman" panose="02020603050405020304" pitchFamily="18" charset="0"/>
                <a:cs typeface="Times New Roman" panose="02020603050405020304" pitchFamily="18" charset="0"/>
              </a:rPr>
              <a:t>About the Kit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DIY Home Automation Kit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Key Features: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Remotely control any appliance using an app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No batteries required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2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71" y="3501788"/>
            <a:ext cx="2219325" cy="11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412030" y="2899283"/>
            <a:ext cx="259195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When the user presses a button on the app, data is sent by the app and is stored on the cloud. Value 1 is sent if ON button is pressed and value 0 is sent if OFF button is pressed.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38023" y="7155996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052" name="Picture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906" y="6422616"/>
            <a:ext cx="4106429" cy="119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27948" y="5676436"/>
            <a:ext cx="27050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NodeMCU on the kit constantly reads data from the cloud. If it reads value 1 from the cloud, it switches ON the relay which turns the appliance ON. If the NodeMCU reads value 0 from the cloud, it switches OFF the relay which turns OFF the appliance.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4571" y="280695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2F5496"/>
                </a:solidFill>
                <a:latin typeface="Trebuchet MS (Body)"/>
                <a:ea typeface="Times New Roman" panose="02020603050405020304" pitchFamily="18" charset="0"/>
                <a:cs typeface="Times New Roman" panose="02020603050405020304" pitchFamily="18" charset="0"/>
              </a:rPr>
              <a:t>How does the system work?</a:t>
            </a:r>
          </a:p>
        </p:txBody>
      </p:sp>
    </p:spTree>
    <p:extLst>
      <p:ext uri="{BB962C8B-B14F-4D97-AF65-F5344CB8AC3E}">
        <p14:creationId xmlns:p14="http://schemas.microsoft.com/office/powerpoint/2010/main" val="624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226" y="6100271"/>
            <a:ext cx="5409738" cy="25239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6" y="3100351"/>
            <a:ext cx="2901093" cy="2412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08226" y="1613728"/>
            <a:ext cx="518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2.2: Now a “repeat while” block is used to wait till the Wi-Fi is connected. And for our reference a dot (.) is being printed every 300ms</a:t>
            </a:r>
            <a:endParaRPr lang="en-IN" dirty="0"/>
          </a:p>
        </p:txBody>
      </p:sp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027" y="3124199"/>
            <a:ext cx="2427873" cy="2388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</p:spTree>
    <p:extLst>
      <p:ext uri="{BB962C8B-B14F-4D97-AF65-F5344CB8AC3E}">
        <p14:creationId xmlns:p14="http://schemas.microsoft.com/office/powerpoint/2010/main" val="68745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8" y="1233086"/>
            <a:ext cx="3268572" cy="39095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3916001" y="1257962"/>
            <a:ext cx="1997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2.3: The loop will be exit </a:t>
            </a:r>
            <a:r>
              <a:rPr lang="en-IN" dirty="0"/>
              <a:t>a</a:t>
            </a:r>
            <a:r>
              <a:rPr lang="en-IN" dirty="0" smtClean="0"/>
              <a:t>s soon as the Wi-Fi is connected and a text will be printed to let us know the same using the “Print on new line” block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71" y="7701509"/>
            <a:ext cx="5172075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34" y="6039929"/>
            <a:ext cx="4276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7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9" y="2675749"/>
            <a:ext cx="5219191" cy="32446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A15F0-6739-4447-AD89-7D0B15FDA6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658" y="6358338"/>
            <a:ext cx="5219191" cy="1092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29660" y="1314450"/>
            <a:ext cx="521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3 : CONNECT TO CLOUD </a:t>
            </a:r>
          </a:p>
          <a:p>
            <a:r>
              <a:rPr lang="en-IN" dirty="0" smtClean="0"/>
              <a:t>Step 3: Use the “Connect Network” block to connect to the ThingSpeak website and procure data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</p:spTree>
    <p:extLst>
      <p:ext uri="{BB962C8B-B14F-4D97-AF65-F5344CB8AC3E}">
        <p14:creationId xmlns:p14="http://schemas.microsoft.com/office/powerpoint/2010/main" val="42666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60" y="1257962"/>
            <a:ext cx="3519647" cy="31460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89459-6776-4D5D-A763-C34089845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0569" y="4716729"/>
            <a:ext cx="5423148" cy="1537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931406" y="1283145"/>
            <a:ext cx="2486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4 : CONDITIONAL PROGRAM</a:t>
            </a:r>
          </a:p>
          <a:p>
            <a:r>
              <a:rPr lang="en-IN" dirty="0" smtClean="0"/>
              <a:t>Step 4.1: Use the “if-do” block to make some conditional logic programming. This will be used to check the value of the ThingSpeak channel and power ON/OFF the relay module accordingly.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798" y="5567857"/>
            <a:ext cx="2098331" cy="30029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98CF8-486D-4B48-B4A6-6633A9308AA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5214" y="8623930"/>
            <a:ext cx="5542825" cy="16817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19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3" y="2149868"/>
            <a:ext cx="5542824" cy="18433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7" y="4218816"/>
            <a:ext cx="5605415" cy="918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5177" y="1277943"/>
            <a:ext cx="545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4.2: Enter the ThingSpeak details like “Read  API key”  and channel </a:t>
            </a:r>
            <a:r>
              <a:rPr lang="en-IN" dirty="0" smtClean="0"/>
              <a:t>ID </a:t>
            </a:r>
            <a:r>
              <a:rPr lang="en-IN" dirty="0" smtClean="0"/>
              <a:t>in the “Read field” block.</a:t>
            </a:r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12" y="5363185"/>
            <a:ext cx="3012085" cy="28007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B538B7-9BB3-4C2B-A854-1790BD70224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5177" y="8576502"/>
            <a:ext cx="6598105" cy="13479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71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1" y="2433321"/>
            <a:ext cx="4388740" cy="23186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4AFDE-438B-4B8D-9850-04E66950C5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4269" y="5096751"/>
            <a:ext cx="5984716" cy="2765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F4141-49BC-470C-8315-BF430BF824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4269" y="8206789"/>
            <a:ext cx="5046134" cy="20632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269" y="1165255"/>
            <a:ext cx="545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4.3: Use “DigitalWrite” block to control the relay (i.e. HIGH/LOW). Here “D1” means the pin no “D1” on the NodeMCU </a:t>
            </a:r>
          </a:p>
        </p:txBody>
      </p:sp>
    </p:spTree>
    <p:extLst>
      <p:ext uri="{BB962C8B-B14F-4D97-AF65-F5344CB8AC3E}">
        <p14:creationId xmlns:p14="http://schemas.microsoft.com/office/powerpoint/2010/main" val="84765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" y="1037918"/>
            <a:ext cx="2453747" cy="20553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97" y="1037918"/>
            <a:ext cx="2553061" cy="20553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49" y="2838218"/>
            <a:ext cx="3454409" cy="2771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1118" y="5927744"/>
            <a:ext cx="545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5 : COPY TO ARDUINO IDE </a:t>
            </a:r>
          </a:p>
          <a:p>
            <a:r>
              <a:rPr lang="en-IN" dirty="0" smtClean="0"/>
              <a:t>Step 5.1 : </a:t>
            </a:r>
            <a:r>
              <a:rPr lang="en-US" dirty="0"/>
              <a:t>Copy the code from TUNIOT by clicking on the copy </a:t>
            </a:r>
            <a:r>
              <a:rPr lang="en-US" dirty="0" smtClean="0"/>
              <a:t>button.</a:t>
            </a:r>
            <a:endParaRPr lang="en-IN" dirty="0" smtClean="0"/>
          </a:p>
        </p:txBody>
      </p:sp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8" y="7168812"/>
            <a:ext cx="5982657" cy="30554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58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3FAAE-A75F-4C32-BF17-238F554351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855" y="2316048"/>
            <a:ext cx="5707443" cy="58605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79855" y="1498163"/>
            <a:ext cx="326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Step </a:t>
            </a:r>
            <a:r>
              <a:rPr lang="en-IN" dirty="0" smtClean="0"/>
              <a:t>5.2 </a:t>
            </a:r>
            <a:r>
              <a:rPr lang="en-IN" dirty="0"/>
              <a:t>: </a:t>
            </a:r>
            <a:r>
              <a:rPr lang="en-IN" dirty="0" smtClean="0"/>
              <a:t>P</a:t>
            </a:r>
            <a:r>
              <a:rPr lang="en-US" dirty="0" err="1" smtClean="0"/>
              <a:t>aste</a:t>
            </a:r>
            <a:r>
              <a:rPr lang="en-US" dirty="0" smtClean="0"/>
              <a:t> the copied code in </a:t>
            </a:r>
            <a:r>
              <a:rPr lang="en-US" dirty="0"/>
              <a:t>the Arduino </a:t>
            </a:r>
            <a:r>
              <a:rPr lang="en-US" dirty="0" smtClean="0"/>
              <a:t>IDE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19144" y="820520"/>
            <a:ext cx="55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Download link of Arduino IDE</a:t>
            </a:r>
          </a:p>
          <a:p>
            <a:r>
              <a:rPr lang="en-US" dirty="0">
                <a:hlinkClick r:id="rId4"/>
              </a:rPr>
              <a:t>https://www.arduino.cc/en/Main/Donate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855" y="8348133"/>
            <a:ext cx="70692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 MONITOR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Arduino</a:t>
            </a:r>
            <a:r>
              <a:rPr lang="en-US" dirty="0"/>
              <a:t> IDE has a feature that can be a great help in debugging sketches or controlling </a:t>
            </a:r>
            <a:r>
              <a:rPr lang="en-US" b="1" dirty="0"/>
              <a:t>Arduino</a:t>
            </a:r>
            <a:r>
              <a:rPr lang="en-US" dirty="0"/>
              <a:t> from your computer's keyboard. The </a:t>
            </a:r>
            <a:r>
              <a:rPr lang="en-US" b="1" dirty="0"/>
              <a:t>Serial Monitor</a:t>
            </a:r>
            <a:r>
              <a:rPr lang="en-US" dirty="0"/>
              <a:t> is a separate pop-up window that acts as a separate terminal that communicates by receiving and sending </a:t>
            </a:r>
            <a:r>
              <a:rPr lang="en-US" b="1" dirty="0"/>
              <a:t>Serial</a:t>
            </a:r>
            <a:r>
              <a:rPr lang="en-US" dirty="0"/>
              <a:t> 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4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806" y="1135164"/>
            <a:ext cx="6464978" cy="898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ESP8266WiFi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WiFiClient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disconnect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(1000);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"WIFI NAME"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"WIFI PASSWORD"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WL_CONNECTED)))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"..."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"Connected to </a:t>
            </a:r>
            <a:r>
              <a:rPr lang="en-US" sz="1200" dirty="0" err="1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"api.thingspeak.com"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readIntField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(12345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 KEY"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 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readIntField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(12345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 KEY"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 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</p:spTree>
    <p:extLst>
      <p:ext uri="{BB962C8B-B14F-4D97-AF65-F5344CB8AC3E}">
        <p14:creationId xmlns:p14="http://schemas.microsoft.com/office/powerpoint/2010/main" val="158036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66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  <a:b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5966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0672" y="891123"/>
            <a:ext cx="55672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STEP 6 : CONNECT TO NODE MCU DEV </a:t>
            </a:r>
            <a:r>
              <a:rPr lang="en-US" u="sng" dirty="0" smtClean="0"/>
              <a:t>KIT</a:t>
            </a:r>
          </a:p>
          <a:p>
            <a:r>
              <a:rPr lang="en-US" dirty="0" smtClean="0"/>
              <a:t>Step 6.1: Add ESP8266 board in the Arduino IDE, as Arduino doesn’t have it by default.</a:t>
            </a:r>
          </a:p>
          <a:p>
            <a:r>
              <a:rPr lang="en-US" dirty="0" smtClean="0"/>
              <a:t>Go to File &gt;&gt; Preferences &gt;&gt; Settings</a:t>
            </a:r>
          </a:p>
          <a:p>
            <a:endParaRPr lang="en-US" dirty="0"/>
          </a:p>
          <a:p>
            <a:r>
              <a:rPr lang="en-US" dirty="0"/>
              <a:t>In the “Additional Board </a:t>
            </a:r>
            <a:r>
              <a:rPr lang="en-US" dirty="0" smtClean="0"/>
              <a:t>Manager </a:t>
            </a:r>
            <a:r>
              <a:rPr lang="en-US" dirty="0"/>
              <a:t>URLs” field add</a:t>
            </a:r>
          </a:p>
          <a:p>
            <a:r>
              <a:rPr lang="en-US" dirty="0">
                <a:hlinkClick r:id="rId3"/>
              </a:rPr>
              <a:t>http://arduino.esp8266.com/stable/package_esp8266com_index.json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5671" y="6555318"/>
            <a:ext cx="5602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6.2: Now go to </a:t>
            </a:r>
            <a:r>
              <a:rPr lang="en-US" dirty="0"/>
              <a:t>Tools &gt;&gt; Boards &gt;&gt; Board </a:t>
            </a:r>
            <a:r>
              <a:rPr lang="en-US" dirty="0" smtClean="0"/>
              <a:t>Manager and </a:t>
            </a:r>
            <a:r>
              <a:rPr lang="en-US" dirty="0"/>
              <a:t>install the ESP8266 board.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71" y="7396059"/>
            <a:ext cx="5149523" cy="28719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" y="3476446"/>
            <a:ext cx="3606249" cy="29107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254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LIST OF COMPONENTS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865" y="382449"/>
            <a:ext cx="6334966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</a:t>
            </a:r>
          </a:p>
          <a:p>
            <a:r>
              <a:rPr lang="en-US" sz="1467" dirty="0" smtClean="0"/>
              <a:t> </a:t>
            </a:r>
            <a:endParaRPr lang="en-US" sz="1467" dirty="0"/>
          </a:p>
        </p:txBody>
      </p:sp>
      <p:pic>
        <p:nvPicPr>
          <p:cNvPr id="22" name="Picture 2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13622" r="5297" b="14766"/>
          <a:stretch>
            <a:fillRect/>
          </a:stretch>
        </p:blipFill>
        <p:spPr bwMode="auto">
          <a:xfrm>
            <a:off x="461033" y="1131151"/>
            <a:ext cx="2404996" cy="1518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Related imag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10835" r="5817" b="11646"/>
          <a:stretch/>
        </p:blipFill>
        <p:spPr bwMode="auto">
          <a:xfrm>
            <a:off x="3237694" y="1212482"/>
            <a:ext cx="1505907" cy="13558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 descr="https://images-na.ssl-images-amazon.com/images/I/51n8fVANTIL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t="9208" r="3793" b="6149"/>
          <a:stretch/>
        </p:blipFill>
        <p:spPr bwMode="auto">
          <a:xfrm>
            <a:off x="5369365" y="1257350"/>
            <a:ext cx="1495459" cy="13831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29" y="3433958"/>
            <a:ext cx="2233635" cy="159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Anchor by Panasonic Polycarbonate Roma Multi Socket (White)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33" y="3359296"/>
            <a:ext cx="1727836" cy="159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https://images-na.ssl-images-amazon.com/images/I/61POUF-j6ML._SL1500_.jpg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4" r="23014"/>
          <a:stretch/>
        </p:blipFill>
        <p:spPr bwMode="auto">
          <a:xfrm>
            <a:off x="5940460" y="3433958"/>
            <a:ext cx="946860" cy="15168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3840" y="26496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NodeMCU x1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26496" y="2577870"/>
            <a:ext cx="189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Single Channel Relay Module x1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2399" y="2666204"/>
            <a:ext cx="173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 to DC 5v Converter x1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0140" y="509316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PCB x1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0704" y="502543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Socket x1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17964" y="502543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Switch x1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3292" y="59954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Plug 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x1</a:t>
            </a:r>
            <a:endParaRPr lang="en-IN" dirty="0">
              <a:latin typeface="Trebuchet MS (Body)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6272" y="5996653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Left Side 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Plate x1</a:t>
            </a:r>
            <a:endParaRPr lang="en-IN" dirty="0">
              <a:latin typeface="Trebuchet MS (Body)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2633" y="8381572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 (Body)"/>
              </a:rPr>
              <a:t>Bottom </a:t>
            </a:r>
            <a:r>
              <a:rPr lang="en-US" dirty="0">
                <a:latin typeface="Trebuchet MS (Body)"/>
              </a:rPr>
              <a:t>Plate </a:t>
            </a:r>
            <a:r>
              <a:rPr lang="en-US" dirty="0" smtClean="0">
                <a:latin typeface="Trebuchet MS (Body)"/>
              </a:rPr>
              <a:t>x1</a:t>
            </a:r>
            <a:endParaRPr lang="en-IN" dirty="0">
              <a:latin typeface="Trebuchet MS (Body)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4936" y="9600944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Nuts and Bolts 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x80</a:t>
            </a:r>
            <a:endParaRPr lang="en-IN" dirty="0">
              <a:latin typeface="Trebuchet MS (Body)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46027" y="5935139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USB Cable x1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626273" y="7220857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Right Side Plate x1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3246027" y="7172761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Back Plate x1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5402219" y="7220857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Front Plate x1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936375" y="8257884"/>
            <a:ext cx="1454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Top Plate x1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5412399" y="832235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Partition x1</a:t>
            </a:r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>
            <a:off x="3234048" y="9550603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Jumper </a:t>
            </a:r>
            <a:r>
              <a:rPr lang="en-US" dirty="0" smtClean="0">
                <a:latin typeface="Trebuchet MS (Body)"/>
              </a:rPr>
              <a:t>Wires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5610260" y="955060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Wires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62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9" y="142240"/>
            <a:ext cx="5395556" cy="2069253"/>
          </a:xfrm>
        </p:spPr>
        <p:txBody>
          <a:bodyPr>
            <a:normAutofit fontScale="90000"/>
          </a:bodyPr>
          <a:lstStyle/>
          <a:p>
            <a:r>
              <a:rPr lang="en-US" sz="2400" u="sng" dirty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  <a:r>
              <a:rPr lang="en-US" sz="3200" u="sng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sz="3200" u="sng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COMPANY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/>
                </a:solidFill>
              </a:rPr>
              <a:t>PORTFOLIO</a:t>
            </a:r>
            <a:r>
              <a:rPr lang="en-US" sz="1600" dirty="0"/>
              <a:t> </a:t>
            </a:r>
            <a:r>
              <a:rPr lang="en-US" sz="1470" dirty="0" smtClean="0"/>
              <a:t/>
            </a:r>
            <a:br>
              <a:rPr lang="en-US" sz="147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2000" u="sng" dirty="0">
                <a:solidFill>
                  <a:schemeClr val="tx1"/>
                </a:solidFill>
              </a:rPr>
              <a:t>STEP </a:t>
            </a:r>
            <a:r>
              <a:rPr lang="en-US" sz="2000" u="sng" dirty="0" smtClean="0">
                <a:solidFill>
                  <a:schemeClr val="tx1"/>
                </a:solidFill>
              </a:rPr>
              <a:t>7 </a:t>
            </a:r>
            <a:r>
              <a:rPr lang="en-US" sz="2000" u="sng" dirty="0">
                <a:solidFill>
                  <a:schemeClr val="tx1"/>
                </a:solidFill>
              </a:rPr>
              <a:t>: </a:t>
            </a:r>
            <a:r>
              <a:rPr lang="en-US" sz="2000" u="sng" dirty="0" smtClean="0">
                <a:solidFill>
                  <a:schemeClr val="tx1"/>
                </a:solidFill>
              </a:rPr>
              <a:t>INCLUDING THE THINGSPEAK LIBRARY</a:t>
            </a:r>
            <a:r>
              <a:rPr lang="en-US" sz="2000" u="sng" dirty="0">
                <a:solidFill>
                  <a:schemeClr val="tx1"/>
                </a:solidFill>
              </a:rPr>
              <a:t/>
            </a:r>
            <a:br>
              <a:rPr lang="en-US" sz="2000" u="sng" dirty="0">
                <a:solidFill>
                  <a:schemeClr val="tx1"/>
                </a:solidFill>
              </a:rPr>
            </a:br>
            <a:r>
              <a:rPr lang="en-US" sz="2000" u="sng" dirty="0" smtClean="0">
                <a:solidFill>
                  <a:schemeClr val="tx1"/>
                </a:solidFill>
              </a:rPr>
              <a:t>Add the </a:t>
            </a:r>
            <a:r>
              <a:rPr lang="en-US" sz="2000" u="sng" dirty="0" err="1" smtClean="0">
                <a:solidFill>
                  <a:schemeClr val="tx1"/>
                </a:solidFill>
              </a:rPr>
              <a:t>thingspeak</a:t>
            </a:r>
            <a:r>
              <a:rPr lang="en-US" sz="2000" u="sng" dirty="0" smtClean="0">
                <a:solidFill>
                  <a:schemeClr val="tx1"/>
                </a:solidFill>
              </a:rPr>
              <a:t> library in Arduino IDE.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 smtClean="0">
                <a:solidFill>
                  <a:schemeClr val="tx1"/>
                </a:solidFill>
              </a:rPr>
              <a:t>Go to sketch &gt;&gt; Include Library &gt;&gt; Manage Library &gt;&gt; Search for </a:t>
            </a:r>
            <a:r>
              <a:rPr lang="en-US" sz="2000" dirty="0" err="1" smtClean="0">
                <a:solidFill>
                  <a:schemeClr val="tx1"/>
                </a:solidFill>
              </a:rPr>
              <a:t>thingspeak</a:t>
            </a:r>
            <a:r>
              <a:rPr lang="en-US" sz="2000" dirty="0" smtClean="0">
                <a:solidFill>
                  <a:schemeClr val="tx1"/>
                </a:solidFill>
              </a:rPr>
              <a:t> &gt;&gt; Install the library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19" y="3014132"/>
            <a:ext cx="6831542" cy="30310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9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60" y="12484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  <a:t>CODE DESIGN – Node MCU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0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10" name="Picture 9" descr="NodeMCU connection with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5" y="3001052"/>
            <a:ext cx="2707277" cy="23851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114E9-0DC3-4416-A50F-0A42679CA4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425" y="6345678"/>
            <a:ext cx="3163079" cy="3196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11425" y="1118200"/>
            <a:ext cx="56022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8: Upload the code to the NodeMCU board</a:t>
            </a:r>
          </a:p>
          <a:p>
            <a:r>
              <a:rPr lang="en-US" dirty="0" smtClean="0"/>
              <a:t>Make sure you’ve selected the Board as “Node MCU 1.0” and COM Port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A5700-4BD9-461A-B3D6-F112D1E87E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82698" y="6509579"/>
            <a:ext cx="2858626" cy="28686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504" y="2573080"/>
            <a:ext cx="2751658" cy="310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391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  <a:p>
            <a:r>
              <a:rPr lang="en-US" sz="1467" dirty="0" smtClean="0"/>
              <a:t>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1684805" y="1651944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MOUNT PCB </a:t>
            </a:r>
          </a:p>
          <a:p>
            <a:r>
              <a:rPr lang="en-US" dirty="0" smtClean="0"/>
              <a:t>Fix on base plate </a:t>
            </a:r>
          </a:p>
          <a:p>
            <a:r>
              <a:rPr lang="en-US" dirty="0" smtClean="0"/>
              <a:t>Make connections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4805" y="2759293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ASSEMBLE </a:t>
            </a:r>
          </a:p>
          <a:p>
            <a:r>
              <a:rPr lang="en-US" dirty="0" smtClean="0"/>
              <a:t>Fix Base First </a:t>
            </a:r>
          </a:p>
          <a:p>
            <a:r>
              <a:rPr lang="en-US" dirty="0" smtClean="0"/>
              <a:t>Assemble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4805" y="3851209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PLUG CONNECTIONS </a:t>
            </a:r>
          </a:p>
          <a:p>
            <a:r>
              <a:rPr lang="en-US" dirty="0" smtClean="0"/>
              <a:t>Assemble Plug </a:t>
            </a:r>
          </a:p>
          <a:p>
            <a:r>
              <a:rPr lang="en-US" dirty="0" smtClean="0"/>
              <a:t>Switches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4805" y="4941754"/>
            <a:ext cx="488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RELAY CONNECTIONS </a:t>
            </a:r>
          </a:p>
          <a:p>
            <a:r>
              <a:rPr lang="en-US" dirty="0" smtClean="0"/>
              <a:t>Complete Relay Connections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84805" y="5735533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POWER UP </a:t>
            </a:r>
          </a:p>
          <a:p>
            <a:r>
              <a:rPr lang="en-US" dirty="0" smtClean="0"/>
              <a:t>Test </a:t>
            </a:r>
          </a:p>
        </p:txBody>
      </p:sp>
    </p:spTree>
    <p:extLst>
      <p:ext uri="{BB962C8B-B14F-4D97-AF65-F5344CB8AC3E}">
        <p14:creationId xmlns:p14="http://schemas.microsoft.com/office/powerpoint/2010/main" val="10908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" y="1537454"/>
            <a:ext cx="2639060" cy="2301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547751" y="1537454"/>
            <a:ext cx="2370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MOUNT PCB </a:t>
            </a:r>
          </a:p>
          <a:p>
            <a:r>
              <a:rPr lang="en-US" dirty="0" smtClean="0"/>
              <a:t>Step 1.1: Fix PCB on base plate 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44" y="5341912"/>
            <a:ext cx="4763314" cy="282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97050" y="4635681"/>
            <a:ext cx="49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1.2: Make </a:t>
            </a:r>
            <a:r>
              <a:rPr lang="en-US" dirty="0" smtClean="0"/>
              <a:t>connections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4344" y="8322580"/>
            <a:ext cx="5379422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connections as shown in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circuit diagram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1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744870" y="4756589"/>
            <a:ext cx="2791144" cy="2333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60660" y="3769469"/>
            <a:ext cx="566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</a:t>
            </a:r>
            <a:r>
              <a:rPr lang="en-US" dirty="0" smtClean="0"/>
              <a:t> : ASSEMBLY</a:t>
            </a:r>
          </a:p>
          <a:p>
            <a:r>
              <a:rPr lang="en-US" dirty="0" smtClean="0"/>
              <a:t>Step 2.1: Place all the panels in its place.</a:t>
            </a: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460660" y="4763947"/>
            <a:ext cx="3111681" cy="2326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0" y="1310139"/>
            <a:ext cx="4997903" cy="2111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059953" y="7246049"/>
            <a:ext cx="4133149" cy="30041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31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78252" y="898919"/>
            <a:ext cx="2884580" cy="27810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79069" y="1135164"/>
            <a:ext cx="1934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2.2: Final output should be same as it is shown in the figure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93" y="4364346"/>
            <a:ext cx="2492598" cy="198351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448294" y="4617441"/>
            <a:ext cx="30191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Step 3: Plug Connections: Step 3.1: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Connect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the red and black wires from the plug to the screw terminals marked Live and Neutral.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3359132" y="7032211"/>
            <a:ext cx="3174521" cy="2372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Step 3.2: Switch Connections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one end of the 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Switch to the screw terminal marked </a:t>
            </a: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“Live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the other end of the screw terminal to the end of the socket marked “L”.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48" y="6833514"/>
            <a:ext cx="2533984" cy="27694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4472" y="303371"/>
            <a:ext cx="294514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COMPANY PORTFOLIO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07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27" y="1373181"/>
            <a:ext cx="2897027" cy="226716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3523457" y="1200653"/>
            <a:ext cx="3047062" cy="26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Step 4: Relay </a:t>
            </a:r>
            <a:r>
              <a:rPr lang="en-US" u="sng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Connections </a:t>
            </a:r>
            <a:r>
              <a:rPr lang="en-US" u="sng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Step 4.1: Output </a:t>
            </a:r>
            <a:r>
              <a:rPr lang="en-US" u="sng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Side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“NO” terminal of the Relay to the screw terminal marked “Neutral”.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“COM” terminal of the Relay to the end of the socket marked “N”.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260" y="12484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57" y="4470435"/>
            <a:ext cx="2979028" cy="1792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/>
          <p:cNvSpPr/>
          <p:nvPr/>
        </p:nvSpPr>
        <p:spPr>
          <a:xfrm>
            <a:off x="750095" y="4470435"/>
            <a:ext cx="2773362" cy="2372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Step 4.2: Control </a:t>
            </a:r>
            <a:r>
              <a:rPr lang="en-US" u="sng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Side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the “</a:t>
            </a:r>
            <a:r>
              <a:rPr lang="en-US" dirty="0" err="1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Vcc</a:t>
            </a: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” pin of Relay to the pin adjacent to it marked “</a:t>
            </a:r>
            <a:r>
              <a:rPr lang="en-US" dirty="0" err="1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Vcc</a:t>
            </a: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pin “D1” of NodeMCU to the Relay module pin marked “IN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57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135467"/>
            <a:ext cx="401320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0" dirty="0" smtClean="0">
                <a:solidFill>
                  <a:schemeClr val="accent2">
                    <a:lumMod val="75000"/>
                  </a:schemeClr>
                </a:solidFill>
              </a:rPr>
              <a:t>5. TESTING</a:t>
            </a:r>
            <a:endParaRPr lang="en-US" sz="212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554043"/>
            <a:ext cx="3031066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COMPANY PORTFOLIO 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32466" y="1565858"/>
            <a:ext cx="3725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GLOWING </a:t>
            </a:r>
            <a:r>
              <a:rPr lang="en-US" u="sng" dirty="0" smtClean="0"/>
              <a:t>OF RELAY LED  </a:t>
            </a:r>
            <a:endParaRPr lang="en-US" u="sng" dirty="0"/>
          </a:p>
          <a:p>
            <a:r>
              <a:rPr lang="en-US" dirty="0" smtClean="0"/>
              <a:t>When the Relay is connected to the </a:t>
            </a:r>
            <a:r>
              <a:rPr lang="en-US" dirty="0" err="1" smtClean="0"/>
              <a:t>wifi</a:t>
            </a:r>
            <a:r>
              <a:rPr lang="en-US" dirty="0" smtClean="0"/>
              <a:t> then the LED glows.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2466" y="5072923"/>
            <a:ext cx="4817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FINAL TESTING THROUGH APP  </a:t>
            </a:r>
            <a:endParaRPr lang="en-US" u="sng" dirty="0"/>
          </a:p>
          <a:p>
            <a:r>
              <a:rPr lang="en-US" dirty="0" smtClean="0"/>
              <a:t>Relay is functional and making and breaking the circuit by the Smart Plug App.</a:t>
            </a:r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32466" y="2994662"/>
            <a:ext cx="4097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 err="1" smtClean="0"/>
              <a:t>Thingspeak</a:t>
            </a:r>
            <a:r>
              <a:rPr lang="en-US" dirty="0" smtClean="0"/>
              <a:t> is showing ON then our Electrical Appliance must be ON and if ThingSpeak is showing Off then our Appliance must be Off.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1059517"/>
            <a:ext cx="566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</a:t>
            </a:r>
            <a:r>
              <a:rPr lang="en-US" u="sng" dirty="0" smtClean="0"/>
              <a:t>5</a:t>
            </a:r>
            <a:r>
              <a:rPr lang="en-US" dirty="0" smtClean="0"/>
              <a:t> </a:t>
            </a:r>
            <a:r>
              <a:rPr lang="en-US" dirty="0" smtClean="0"/>
              <a:t>: </a:t>
            </a:r>
            <a:r>
              <a:rPr lang="en-US" dirty="0" smtClean="0"/>
              <a:t>Testing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2010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38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3200" y="220133"/>
            <a:ext cx="1202267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0" dirty="0" smtClean="0">
                <a:solidFill>
                  <a:schemeClr val="accent2">
                    <a:lumMod val="75000"/>
                  </a:schemeClr>
                </a:solidFill>
              </a:rPr>
              <a:t>TESTING</a:t>
            </a:r>
            <a:endParaRPr lang="en-US" sz="212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3200" y="617934"/>
            <a:ext cx="264160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COMPANY PORTFOLIO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667" y="1213482"/>
            <a:ext cx="513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Glowing Of Relay LED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8667" y="1761067"/>
            <a:ext cx="557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all the connections of the relay with the NODE MCU the RED LED of the relay must be on 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92" y="2432345"/>
            <a:ext cx="2336800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4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4779" y="65994"/>
            <a:ext cx="557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>
                    <a:lumMod val="50000"/>
                  </a:schemeClr>
                </a:solidFill>
              </a:rPr>
              <a:t>DEFINITION </a:t>
            </a: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OF COMPONENTS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4779" y="386730"/>
            <a:ext cx="579120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COMPANY PORTFOLIO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0399" y="1439013"/>
            <a:ext cx="66886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RELAY   </a:t>
            </a:r>
          </a:p>
          <a:p>
            <a:endParaRPr lang="en-US" dirty="0"/>
          </a:p>
          <a:p>
            <a:r>
              <a:rPr lang="en-US" dirty="0"/>
              <a:t>A relay is an </a:t>
            </a:r>
            <a:r>
              <a:rPr lang="en-US" dirty="0">
                <a:hlinkClick r:id="rId2"/>
              </a:rPr>
              <a:t>electromagnetic</a:t>
            </a:r>
            <a:r>
              <a:rPr lang="en-US" dirty="0"/>
              <a:t> switch operated by a relatively small </a:t>
            </a:r>
            <a:r>
              <a:rPr lang="en-US" dirty="0">
                <a:hlinkClick r:id="rId3"/>
              </a:rPr>
              <a:t>electric</a:t>
            </a:r>
            <a:r>
              <a:rPr lang="en-US" dirty="0"/>
              <a:t> current that can turn on or off a much larger electric current.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0399" y="3511889"/>
            <a:ext cx="5774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NODEMCU</a:t>
            </a:r>
          </a:p>
          <a:p>
            <a:endParaRPr lang="en-US" dirty="0"/>
          </a:p>
          <a:p>
            <a:r>
              <a:rPr lang="en-US" b="1" dirty="0"/>
              <a:t>NodeMCU</a:t>
            </a:r>
            <a:r>
              <a:rPr lang="en-US" dirty="0"/>
              <a:t> is an open source </a:t>
            </a:r>
            <a:r>
              <a:rPr lang="en-US" dirty="0" err="1"/>
              <a:t>IoT</a:t>
            </a:r>
            <a:r>
              <a:rPr lang="en-US" dirty="0"/>
              <a:t> platform. It includes firmware which runs on the ESP8266 Wi-Fi </a:t>
            </a:r>
            <a:r>
              <a:rPr lang="en-US" dirty="0" err="1"/>
              <a:t>SoC</a:t>
            </a:r>
            <a:r>
              <a:rPr lang="en-US" dirty="0"/>
              <a:t> from </a:t>
            </a:r>
            <a:r>
              <a:rPr lang="en-US" dirty="0" err="1"/>
              <a:t>Espressif</a:t>
            </a:r>
            <a:r>
              <a:rPr lang="en-US" dirty="0"/>
              <a:t> Systems, and hardware which is based on the ESP-12 module.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0399" y="5637601"/>
            <a:ext cx="543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ESP8266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ESP8266</a:t>
            </a:r>
            <a:r>
              <a:rPr lang="en-US" dirty="0"/>
              <a:t> is a low-cost Wi-Fi microchip with full TCP/IP stack and microcontroller capability produced by manufacturer </a:t>
            </a:r>
            <a:r>
              <a:rPr lang="en-US" dirty="0" err="1"/>
              <a:t>Espressif</a:t>
            </a:r>
            <a:r>
              <a:rPr lang="en-US" dirty="0"/>
              <a:t> Systems in Shanghai, China.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398" y="7874367"/>
            <a:ext cx="6553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THINGSPEAK</a:t>
            </a:r>
          </a:p>
          <a:p>
            <a:endParaRPr lang="en-US" dirty="0"/>
          </a:p>
          <a:p>
            <a:r>
              <a:rPr lang="en-US" b="1" dirty="0"/>
              <a:t>ThingSpeak</a:t>
            </a:r>
            <a:r>
              <a:rPr lang="en-US" dirty="0"/>
              <a:t> is an </a:t>
            </a:r>
            <a:r>
              <a:rPr lang="en-US" dirty="0">
                <a:hlinkClick r:id="rId4" tooltip="Open-source software"/>
              </a:rPr>
              <a:t>open-source</a:t>
            </a:r>
            <a:r>
              <a:rPr lang="en-US" dirty="0"/>
              <a:t> </a:t>
            </a:r>
            <a:r>
              <a:rPr lang="en-US" dirty="0">
                <a:hlinkClick r:id="rId5" tooltip="Internet of Things"/>
              </a:rPr>
              <a:t>Internet of Things</a:t>
            </a:r>
            <a:r>
              <a:rPr lang="en-US" dirty="0"/>
              <a:t> (</a:t>
            </a:r>
            <a:r>
              <a:rPr lang="en-US" dirty="0" err="1"/>
              <a:t>IoT</a:t>
            </a:r>
            <a:r>
              <a:rPr lang="en-US" dirty="0"/>
              <a:t>) application and </a:t>
            </a:r>
            <a:r>
              <a:rPr lang="en-US" dirty="0">
                <a:hlinkClick r:id="rId6" tooltip="API"/>
              </a:rPr>
              <a:t>API</a:t>
            </a:r>
            <a:r>
              <a:rPr lang="en-US" dirty="0"/>
              <a:t> to store and retrieve data from things using the </a:t>
            </a:r>
            <a:r>
              <a:rPr lang="en-US" dirty="0">
                <a:hlinkClick r:id="rId7" tooltip="HTTP"/>
              </a:rPr>
              <a:t>HTTP</a:t>
            </a:r>
            <a:r>
              <a:rPr lang="en-US" dirty="0"/>
              <a:t> protocol over the Internet or via a Local Area Network.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9733" y="8551333"/>
            <a:ext cx="5266266" cy="1485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737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95846" y="9718803"/>
            <a:ext cx="435742" cy="572029"/>
          </a:xfrm>
        </p:spPr>
        <p:txBody>
          <a:bodyPr/>
          <a:lstStyle/>
          <a:p>
            <a:fld id="{75A984BB-F7F3-4337-9CDD-F27E297554D9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9297" y="53439"/>
            <a:ext cx="537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FLOW DIAGRAM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9297" y="350595"/>
            <a:ext cx="3776133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COMPANY PORTFOLIO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33247" y="1207803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33248" y="2968003"/>
            <a:ext cx="149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THINGSPEAK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46979" y="4456203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NODEMCU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46979" y="6138282"/>
            <a:ext cx="186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30983" y="7945925"/>
            <a:ext cx="167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3454400" y="1761067"/>
            <a:ext cx="203200" cy="66040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3476712" y="3551928"/>
            <a:ext cx="203200" cy="69883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3510579" y="5197557"/>
            <a:ext cx="203200" cy="69426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3510580" y="6976470"/>
            <a:ext cx="203200" cy="728133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80267" y="1016000"/>
            <a:ext cx="1119862" cy="561135"/>
          </a:xfrm>
          <a:prstGeom prst="rect">
            <a:avLst/>
          </a:prstGeom>
          <a:solidFill>
            <a:schemeClr val="bg2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00866" y="2777868"/>
            <a:ext cx="1678663" cy="509468"/>
          </a:xfrm>
          <a:prstGeom prst="rect">
            <a:avLst/>
          </a:prstGeom>
          <a:solidFill>
            <a:schemeClr val="bg2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THINGS SPEAK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830983" y="4456203"/>
            <a:ext cx="1678663" cy="488330"/>
          </a:xfrm>
          <a:prstGeom prst="rect">
            <a:avLst/>
          </a:prstGeom>
          <a:solidFill>
            <a:schemeClr val="bg2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NODEMCU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830983" y="6138282"/>
            <a:ext cx="1678663" cy="567318"/>
          </a:xfrm>
          <a:prstGeom prst="rect">
            <a:avLst/>
          </a:prstGeom>
          <a:solidFill>
            <a:schemeClr val="bg2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RELAY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915222" y="7951171"/>
            <a:ext cx="1529379" cy="605408"/>
          </a:xfrm>
          <a:prstGeom prst="rect">
            <a:avLst/>
          </a:prstGeom>
          <a:solidFill>
            <a:schemeClr val="bg2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96277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7533" y="1662501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1 &gt;&gt; LOG IN THINGSPEAK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847" y="563210"/>
            <a:ext cx="6334966" cy="54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 </a:t>
            </a:r>
            <a:r>
              <a:rPr lang="en-US" sz="1400" dirty="0"/>
              <a:t>COMPANY PORTFOLIO</a:t>
            </a:r>
          </a:p>
          <a:p>
            <a:r>
              <a:rPr lang="en-US" sz="1467" dirty="0" smtClean="0"/>
              <a:t> </a:t>
            </a:r>
            <a:endParaRPr lang="en-US" sz="1467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18" y="1537453"/>
            <a:ext cx="3008268" cy="19242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 descr="1-things_peak_setu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65"/>
          <a:stretch>
            <a:fillRect/>
          </a:stretch>
        </p:blipFill>
        <p:spPr bwMode="auto">
          <a:xfrm>
            <a:off x="4784489" y="4083957"/>
            <a:ext cx="2571750" cy="863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83C1F-7EB4-4820-82D1-132E72723FF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52"/>
          <a:stretch/>
        </p:blipFill>
        <p:spPr>
          <a:xfrm>
            <a:off x="4795886" y="5074832"/>
            <a:ext cx="1929130" cy="1000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26F3E-BFA2-44C6-B2A5-EC3D4CFAF9B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8" y="5423653"/>
            <a:ext cx="2098675" cy="1935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53660" y="164884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1. THINGSPEAK </a:t>
            </a:r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SET UP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57533" y="2064791"/>
            <a:ext cx="6334966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CREATE AN ACCOUNT</a:t>
            </a:r>
          </a:p>
          <a:p>
            <a:r>
              <a:rPr lang="en-US" sz="1467" dirty="0" smtClean="0"/>
              <a:t>https://www.thingSpeak.com/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53660" y="3954417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2 &gt;&gt; CREATE A NEW CHANNEL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3660" y="4356707"/>
            <a:ext cx="6334966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TO STORE AND RETRIEVE DATA </a:t>
            </a:r>
          </a:p>
          <a:p>
            <a:r>
              <a:rPr lang="en-US" sz="1467" dirty="0" smtClean="0"/>
              <a:t>Save the channel after filling in the details. </a:t>
            </a:r>
          </a:p>
          <a:p>
            <a:r>
              <a:rPr lang="en-US" sz="1467" dirty="0" smtClean="0"/>
              <a:t>(Name, Channel 1)</a:t>
            </a:r>
          </a:p>
          <a:p>
            <a:endParaRPr lang="en-US" sz="1467" dirty="0" smtClean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62657" y="6155705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3 &gt;&gt; ACCESS API KEYS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2657" y="6589499"/>
            <a:ext cx="6334966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API WRITE KEY ALLOWS DATA TO BE WRITTEN </a:t>
            </a:r>
          </a:p>
          <a:p>
            <a:r>
              <a:rPr lang="en-US" sz="1467" dirty="0" smtClean="0"/>
              <a:t>API READ KEY ALLOWS DATA TO BE READ </a:t>
            </a:r>
          </a:p>
          <a:p>
            <a:endParaRPr lang="en-US" sz="1467" dirty="0" smtClean="0"/>
          </a:p>
        </p:txBody>
      </p:sp>
      <p:pic>
        <p:nvPicPr>
          <p:cNvPr id="18" name="Picture 1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3" y="8860714"/>
            <a:ext cx="3508376" cy="167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02" y="7585365"/>
            <a:ext cx="3792071" cy="1465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4659802" y="9211765"/>
            <a:ext cx="1270338" cy="66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1590972" y="7925463"/>
            <a:ext cx="1270338" cy="66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9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9333" y="118534"/>
            <a:ext cx="309880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THINGSPEAK</a:t>
            </a: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SET UP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333" y="516335"/>
            <a:ext cx="243840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COMPANY PORTFOLIO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1733" y="1111883"/>
            <a:ext cx="515624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STEP </a:t>
            </a:r>
            <a:r>
              <a:rPr lang="en-US" sz="2120" u="sng" dirty="0" smtClean="0">
                <a:solidFill>
                  <a:schemeClr val="accent2">
                    <a:lumMod val="50000"/>
                  </a:schemeClr>
                </a:solidFill>
              </a:rPr>
              <a:t>4 </a:t>
            </a:r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&gt;&gt; </a:t>
            </a:r>
            <a:r>
              <a:rPr lang="en-US" sz="2120" u="sng" dirty="0" smtClean="0">
                <a:solidFill>
                  <a:schemeClr val="accent2">
                    <a:lumMod val="50000"/>
                  </a:schemeClr>
                </a:solidFill>
              </a:rPr>
              <a:t>ADDING WIDGET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267" y="1693333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to your </a:t>
            </a:r>
            <a:r>
              <a:rPr lang="en-US" dirty="0" err="1" smtClean="0"/>
              <a:t>thingspeak</a:t>
            </a:r>
            <a:r>
              <a:rPr lang="en-US" dirty="0" smtClean="0"/>
              <a:t> channel &gt;&gt; Private View &gt;&gt; Add widgets &gt;&gt; Select lamp Indicator &gt;&gt; Enter the name of lamp indicator &gt;&gt; Select the lamp </a:t>
            </a:r>
            <a:r>
              <a:rPr lang="en-US" dirty="0" err="1" smtClean="0"/>
              <a:t>colour</a:t>
            </a:r>
            <a:r>
              <a:rPr lang="en-US" dirty="0" smtClean="0"/>
              <a:t> to yellow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290595"/>
            <a:ext cx="6671733" cy="30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1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2. APP </a:t>
            </a:r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CREATION 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54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COMPANY PORTFOLIO</a:t>
            </a:r>
          </a:p>
          <a:p>
            <a:r>
              <a:rPr lang="en-US" sz="1467" dirty="0" smtClean="0"/>
              <a:t>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2068596" y="1516355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APP CREATION </a:t>
            </a:r>
          </a:p>
          <a:p>
            <a:r>
              <a:rPr lang="en-US" u="sng" dirty="0" smtClean="0">
                <a:hlinkClick r:id="rId3"/>
              </a:rPr>
              <a:t>www.ai2.appinventor.mit.edu</a:t>
            </a:r>
            <a:endParaRPr lang="en-US" dirty="0" smtClean="0"/>
          </a:p>
          <a:p>
            <a:r>
              <a:rPr lang="en-US" dirty="0" smtClean="0"/>
              <a:t>Click create app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98873" y="2759293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NEW PROJECT  </a:t>
            </a:r>
          </a:p>
          <a:p>
            <a:r>
              <a:rPr lang="en-US" dirty="0" smtClean="0"/>
              <a:t>Name the project </a:t>
            </a:r>
          </a:p>
          <a:p>
            <a:r>
              <a:rPr lang="en-US" dirty="0" smtClean="0"/>
              <a:t>“Smart Plug 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98873" y="3924251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FRONT END </a:t>
            </a:r>
          </a:p>
          <a:p>
            <a:r>
              <a:rPr lang="en-US" dirty="0" smtClean="0"/>
              <a:t>Drag Button </a:t>
            </a:r>
          </a:p>
          <a:p>
            <a:r>
              <a:rPr lang="en-US" dirty="0" smtClean="0"/>
              <a:t>Rename to ON / OFF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8596" y="5111052"/>
            <a:ext cx="4149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ADD WEB CONNECTIVITY</a:t>
            </a:r>
          </a:p>
          <a:p>
            <a:r>
              <a:rPr lang="en-US" dirty="0" smtClean="0"/>
              <a:t>Add when Button1. Click Do … </a:t>
            </a:r>
          </a:p>
          <a:p>
            <a:r>
              <a:rPr lang="en-US" dirty="0" smtClean="0"/>
              <a:t>Http “API Key 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8596" y="6276010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INSTALL APP</a:t>
            </a:r>
          </a:p>
          <a:p>
            <a:r>
              <a:rPr lang="en-US" dirty="0" smtClean="0"/>
              <a:t>App is ready to install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8596" y="7462811"/>
            <a:ext cx="4264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</a:t>
            </a:r>
            <a:r>
              <a:rPr lang="en-US" u="sng" dirty="0" smtClean="0"/>
              <a:t>6 </a:t>
            </a:r>
            <a:r>
              <a:rPr lang="en-US" u="sng" dirty="0"/>
              <a:t>: </a:t>
            </a:r>
            <a:r>
              <a:rPr lang="en-US" u="sng" dirty="0" smtClean="0"/>
              <a:t>APP TESTING</a:t>
            </a:r>
            <a:endParaRPr lang="en-US" u="sng" dirty="0"/>
          </a:p>
          <a:p>
            <a:r>
              <a:rPr lang="en-US" dirty="0" smtClean="0"/>
              <a:t>Glowing of lamp indicator shows app is working perfectly.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4" name="Picture 3" descr="http://appinventor.mit.edu/explore/sites/all/themes/appinventor/log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0" y="1308161"/>
            <a:ext cx="2062480" cy="79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47" y="2983764"/>
            <a:ext cx="5123529" cy="33470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 rotWithShape="1">
          <a:blip r:embed="rId5"/>
          <a:srcRect l="4923" r="6178"/>
          <a:stretch/>
        </p:blipFill>
        <p:spPr bwMode="auto">
          <a:xfrm>
            <a:off x="3361210" y="7041668"/>
            <a:ext cx="2664664" cy="295392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0250" y="1492434"/>
            <a:ext cx="344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</a:t>
            </a:r>
            <a:r>
              <a:rPr lang="en-US" dirty="0" smtClean="0"/>
              <a:t> App creation</a:t>
            </a:r>
            <a:endParaRPr lang="en-US" u="sng" dirty="0" smtClean="0"/>
          </a:p>
          <a:p>
            <a:r>
              <a:rPr lang="en-US" dirty="0" smtClean="0"/>
              <a:t>Step 1.1: Go to </a:t>
            </a:r>
            <a:r>
              <a:rPr lang="en-US" u="sng" dirty="0" smtClean="0">
                <a:hlinkClick r:id="rId6"/>
              </a:rPr>
              <a:t>ai2.appinventor.mit.edu</a:t>
            </a:r>
            <a:endParaRPr lang="en-US" u="sng" dirty="0" smtClean="0"/>
          </a:p>
          <a:p>
            <a:r>
              <a:rPr lang="en-US" dirty="0" smtClean="0"/>
              <a:t>And click “Create Apps”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050" y="7215206"/>
            <a:ext cx="2528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1.2 : A google sign will be required to create an app.</a:t>
            </a:r>
            <a:endParaRPr lang="en-US" dirty="0"/>
          </a:p>
          <a:p>
            <a:r>
              <a:rPr lang="en-US" dirty="0" smtClean="0"/>
              <a:t>Use your GMAIL ID or create a new one.</a:t>
            </a:r>
          </a:p>
        </p:txBody>
      </p:sp>
    </p:spTree>
    <p:extLst>
      <p:ext uri="{BB962C8B-B14F-4D97-AF65-F5344CB8AC3E}">
        <p14:creationId xmlns:p14="http://schemas.microsoft.com/office/powerpoint/2010/main" val="7145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6924</TotalTime>
  <Words>1893</Words>
  <Application>Microsoft Office PowerPoint</Application>
  <PresentationFormat>Custom</PresentationFormat>
  <Paragraphs>343</Paragraphs>
  <Slides>38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Calibri</vt:lpstr>
      <vt:lpstr>Courier New</vt:lpstr>
      <vt:lpstr>Times New Roman</vt:lpstr>
      <vt:lpstr>Trebuchet MS</vt:lpstr>
      <vt:lpstr>Trebuchet MS (Body)</vt:lpstr>
      <vt:lpstr>Wingdings 3</vt:lpstr>
      <vt:lpstr>Facet</vt:lpstr>
      <vt:lpstr>PowerPoint Presentation</vt:lpstr>
      <vt:lpstr>PowerPoint Presentation</vt:lpstr>
      <vt:lpstr>LIST OF COMPONENTS </vt:lpstr>
      <vt:lpstr>PowerPoint Presentation</vt:lpstr>
      <vt:lpstr>PowerPoint Presentation</vt:lpstr>
      <vt:lpstr>STEP 1 &gt;&gt; LOG IN THINGSPEAK </vt:lpstr>
      <vt:lpstr>PowerPoint Presentation</vt:lpstr>
      <vt:lpstr>2. APP CREATION  </vt:lpstr>
      <vt:lpstr>APP CREATION </vt:lpstr>
      <vt:lpstr>APP CREATION </vt:lpstr>
      <vt:lpstr>APP CREATION </vt:lpstr>
      <vt:lpstr>APP CREATION </vt:lpstr>
      <vt:lpstr>APP CREATION </vt:lpstr>
      <vt:lpstr>APP CREATION </vt:lpstr>
      <vt:lpstr>APP CREATION</vt:lpstr>
      <vt:lpstr>PowerPoint Presentation</vt:lpstr>
      <vt:lpstr>3. CODE DESIGN – Node MCU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DESIGN – Node MCU  </vt:lpstr>
      <vt:lpstr>CODE DESIGN – Node MCU COMPANY PORTFOLIO   STEP 7 : INCLUDING THE THINGSPEAK LIBRARY Add the thingspeak library in Arduino IDE. Go to sketch &gt;&gt; Include Library &gt;&gt; Manage Library &gt;&gt; Search for thingspeak &gt;&gt; Install the library</vt:lpstr>
      <vt:lpstr>PowerPoint Presentation</vt:lpstr>
      <vt:lpstr>4. ASSEMBLY </vt:lpstr>
      <vt:lpstr>ASSEMBLY </vt:lpstr>
      <vt:lpstr>ASSEMBLY </vt:lpstr>
      <vt:lpstr>ASSEMBLY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Oxygen 2 Innovation</dc:title>
  <dc:creator>o2i</dc:creator>
  <cp:lastModifiedBy>O2I_Harsh</cp:lastModifiedBy>
  <cp:revision>497</cp:revision>
  <dcterms:created xsi:type="dcterms:W3CDTF">2017-12-13T05:46:35Z</dcterms:created>
  <dcterms:modified xsi:type="dcterms:W3CDTF">2019-08-12T10:55:24Z</dcterms:modified>
</cp:coreProperties>
</file>